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2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79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52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6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79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9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32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0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1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45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3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DE39B-697F-4DCC-A836-CD44EA18D581}" type="datetimeFigureOut">
              <a:rPr lang="en-GB" smtClean="0"/>
              <a:t>07/02/2018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95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keitmine.com.au/blog/animals-mastered-technology-fast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fasttech.com/forums/1795000/t/1331679/stingray-x-magma/1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xcombear.ru/large%20digital%20print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(slightly) advanced R programming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Relational and conditional operators</a:t>
            </a:r>
          </a:p>
          <a:p>
            <a:r>
              <a:rPr lang="en-GB" dirty="0" smtClean="0"/>
              <a:t>Loops</a:t>
            </a:r>
          </a:p>
          <a:p>
            <a:r>
              <a:rPr lang="en-GB" dirty="0" smtClean="0"/>
              <a:t>Introduction to writing your own functions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643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50082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Also works on characters…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</a:t>
            </a:r>
            <a:r>
              <a:rPr lang="en-GB" dirty="0" err="1" smtClean="0"/>
              <a:t>my_yacht</a:t>
            </a:r>
            <a:r>
              <a:rPr lang="en-GB" dirty="0" smtClean="0"/>
              <a:t>”  &gt;  “</a:t>
            </a:r>
            <a:r>
              <a:rPr lang="en-GB" dirty="0" err="1" smtClean="0"/>
              <a:t>your_yacht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6853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50082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Also works on characters…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</a:t>
            </a:r>
            <a:r>
              <a:rPr lang="en-GB" dirty="0" err="1" smtClean="0"/>
              <a:t>my_yacht</a:t>
            </a:r>
            <a:r>
              <a:rPr lang="en-GB" dirty="0" smtClean="0"/>
              <a:t>”  &gt;  “</a:t>
            </a:r>
            <a:r>
              <a:rPr lang="en-GB" dirty="0" err="1" smtClean="0"/>
              <a:t>your_yacht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  <a:r>
              <a:rPr lang="en-GB" dirty="0"/>
              <a:t>	</a:t>
            </a:r>
            <a:endParaRPr lang="en-GB" dirty="0" smtClean="0"/>
          </a:p>
        </p:txBody>
      </p:sp>
      <p:sp>
        <p:nvSpPr>
          <p:cNvPr id="2" name="Folded Corner 1"/>
          <p:cNvSpPr/>
          <p:nvPr/>
        </p:nvSpPr>
        <p:spPr>
          <a:xfrm>
            <a:off x="9549246" y="2861106"/>
            <a:ext cx="2473036" cy="131964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..since ‘m’ is further down the alphabet than ‘y’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84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3"/>
            <a:ext cx="5850082" cy="5271367"/>
          </a:xfrm>
        </p:spPr>
        <p:txBody>
          <a:bodyPr>
            <a:normAutofit/>
          </a:bodyPr>
          <a:lstStyle/>
          <a:p>
            <a:r>
              <a:rPr lang="en-GB" dirty="0" smtClean="0"/>
              <a:t>Also works on characters…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</a:t>
            </a:r>
            <a:r>
              <a:rPr lang="en-GB" dirty="0" err="1" smtClean="0"/>
              <a:t>my_yacht</a:t>
            </a:r>
            <a:r>
              <a:rPr lang="en-GB" dirty="0" smtClean="0"/>
              <a:t>”  &gt;  “</a:t>
            </a:r>
            <a:r>
              <a:rPr lang="en-GB" dirty="0" err="1" smtClean="0"/>
              <a:t>your_yacht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…and logical objects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TRUE  &gt;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Greater or equal:   &gt;=</a:t>
            </a:r>
          </a:p>
          <a:p>
            <a:r>
              <a:rPr lang="en-GB" dirty="0" smtClean="0"/>
              <a:t>Smaller or equal:   &lt;=</a:t>
            </a:r>
          </a:p>
        </p:txBody>
      </p:sp>
      <p:sp>
        <p:nvSpPr>
          <p:cNvPr id="8" name="Folded Corner 7"/>
          <p:cNvSpPr/>
          <p:nvPr/>
        </p:nvSpPr>
        <p:spPr>
          <a:xfrm>
            <a:off x="9279082" y="2861106"/>
            <a:ext cx="2743200" cy="73414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..since ‘m’ is further down the alphabet than ‘y’</a:t>
            </a:r>
            <a:endParaRPr lang="en-GB" dirty="0"/>
          </a:p>
        </p:txBody>
      </p:sp>
      <p:sp>
        <p:nvSpPr>
          <p:cNvPr id="10" name="Folded Corner 9"/>
          <p:cNvSpPr/>
          <p:nvPr/>
        </p:nvSpPr>
        <p:spPr>
          <a:xfrm>
            <a:off x="9279082" y="4873479"/>
            <a:ext cx="2743200" cy="73414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TRUE  is a computational 1;</a:t>
            </a:r>
          </a:p>
          <a:p>
            <a:pPr algn="ctr"/>
            <a:r>
              <a:rPr lang="en-GB" dirty="0" smtClean="0"/>
              <a:t>FALSE is a 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76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 work on vectors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vector of counts of tiger sharks counts…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tiger  &lt;-  c(0, 4, 1, 1, 4, 5, 2, 0, 9)</a:t>
            </a:r>
          </a:p>
          <a:p>
            <a:r>
              <a:rPr lang="en-GB" dirty="0" smtClean="0"/>
              <a:t>On which days were there tiger sharks in the water?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tiger  &gt;  0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FALSE  TRUE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FALSE  TRUE</a:t>
            </a:r>
          </a:p>
          <a:p>
            <a:r>
              <a:rPr lang="en-GB" dirty="0" smtClean="0"/>
              <a:t>…or: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tiger &gt;= 1</a:t>
            </a:r>
          </a:p>
          <a:p>
            <a:pPr marL="0" indent="0">
              <a:buNone/>
            </a:pPr>
            <a:r>
              <a:rPr lang="en-GB" dirty="0" smtClean="0"/>
              <a:t>	[1] FALSE  TRUE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FALSE  TRUE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754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 work on vectors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vector of counts of tiger sharks counts…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tiger  &lt;-  c(0, 4, 1, 1, 4, 5, 2, 0, 9)</a:t>
            </a:r>
            <a:endParaRPr lang="en-GB" dirty="0"/>
          </a:p>
          <a:p>
            <a:r>
              <a:rPr lang="en-GB" dirty="0" smtClean="0"/>
              <a:t>… and of hammerhead sharks: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hammerheads  &lt;-  c(1, 2, 4, 5, 2, 0, 1, 1, 4)</a:t>
            </a:r>
          </a:p>
          <a:p>
            <a:r>
              <a:rPr lang="en-GB" dirty="0" smtClean="0"/>
              <a:t>When were there more tiger than hammerhead sharks?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[1] </a:t>
            </a:r>
            <a:r>
              <a:rPr lang="da-DK" dirty="0" smtClean="0"/>
              <a:t>FALSE  TRUE FALSE FALSE  TRUE  TRUE  TRUE FALSE  TRUE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836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01 and 02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764" y="718416"/>
            <a:ext cx="5811838" cy="5811838"/>
          </a:xfrm>
        </p:spPr>
      </p:pic>
      <p:sp>
        <p:nvSpPr>
          <p:cNvPr id="5" name="Rectangle 4"/>
          <p:cNvSpPr/>
          <p:nvPr/>
        </p:nvSpPr>
        <p:spPr>
          <a:xfrm>
            <a:off x="5974773" y="1974273"/>
            <a:ext cx="2067791" cy="1537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98764" y="6359236"/>
            <a:ext cx="6683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</a:rPr>
              <a:t>http://farmecologie.com/wp-content/uploads/2011/10/4031165773_79716123bf_o1.gif</a:t>
            </a:r>
            <a:endParaRPr lang="en-GB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3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97382" cy="4351338"/>
          </a:xfrm>
        </p:spPr>
        <p:txBody>
          <a:bodyPr/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4182" y="1825625"/>
            <a:ext cx="6989618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88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97382" cy="4351338"/>
          </a:xfrm>
        </p:spPr>
        <p:txBody>
          <a:bodyPr/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683375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&amp;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260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97382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7671956" cy="5136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 &amp; 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One of the logical values must evaluate to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&amp;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|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</p:spTree>
    <p:extLst>
      <p:ext uri="{BB962C8B-B14F-4D97-AF65-F5344CB8AC3E}">
        <p14:creationId xmlns:p14="http://schemas.microsoft.com/office/powerpoint/2010/main" val="344213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97382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7671956" cy="5136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 &amp; 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One of the logical values must evaluate to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&amp;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|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&gt;  !TRUE	&gt;  !(12 &gt; 5)	     &gt;  !</a:t>
            </a:r>
            <a:r>
              <a:rPr lang="en-GB" dirty="0" err="1" smtClean="0"/>
              <a:t>is.numeric</a:t>
            </a:r>
            <a:r>
              <a:rPr lang="en-GB" dirty="0" smtClean="0"/>
              <a:t>(“winter”)</a:t>
            </a:r>
          </a:p>
        </p:txBody>
      </p:sp>
    </p:spTree>
    <p:extLst>
      <p:ext uri="{BB962C8B-B14F-4D97-AF65-F5344CB8AC3E}">
        <p14:creationId xmlns:p14="http://schemas.microsoft.com/office/powerpoint/2010/main" val="177970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(slightly) advanced R programming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 smtClean="0"/>
              <a:t>Relational and conditional operators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Loops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Introduction to writing your own functions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40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97382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7671956" cy="5136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 &amp; 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One of the logical values must evaluate to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&amp;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|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&gt;  !TRUE	&gt;  !(12 &gt; 5)	     &gt;  !</a:t>
            </a:r>
            <a:r>
              <a:rPr lang="en-GB" dirty="0" err="1" smtClean="0"/>
              <a:t>is.numeric</a:t>
            </a:r>
            <a:r>
              <a:rPr lang="en-GB" dirty="0" smtClean="0"/>
              <a:t>(“winter”)</a:t>
            </a:r>
          </a:p>
          <a:p>
            <a:pPr marL="0" indent="0">
              <a:buNone/>
            </a:pPr>
            <a:r>
              <a:rPr lang="en-GB" dirty="0" smtClean="0"/>
              <a:t>[1]  FALSE	[1]  FALSE	     [1]  TRUE</a:t>
            </a:r>
          </a:p>
        </p:txBody>
      </p:sp>
    </p:spTree>
    <p:extLst>
      <p:ext uri="{BB962C8B-B14F-4D97-AF65-F5344CB8AC3E}">
        <p14:creationId xmlns:p14="http://schemas.microsoft.com/office/powerpoint/2010/main" val="166595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Exercises 3 and 4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6104"/>
            <a:ext cx="9961605" cy="5030611"/>
          </a:xfrm>
        </p:spPr>
      </p:pic>
    </p:spTree>
    <p:extLst>
      <p:ext uri="{BB962C8B-B14F-4D97-AF65-F5344CB8AC3E}">
        <p14:creationId xmlns:p14="http://schemas.microsoft.com/office/powerpoint/2010/main" val="252440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31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season  &lt;-  “winter”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if(season == winter) {</a:t>
            </a:r>
          </a:p>
          <a:p>
            <a:pPr marL="0" indent="0">
              <a:buNone/>
            </a:pPr>
            <a:r>
              <a:rPr lang="en-GB" dirty="0" smtClean="0"/>
              <a:t>	       </a:t>
            </a:r>
            <a:r>
              <a:rPr lang="en-GB" dirty="0"/>
              <a:t>print(“Damn cold!”)</a:t>
            </a:r>
          </a:p>
          <a:p>
            <a:pPr marL="0" indent="0">
              <a:buNone/>
            </a:pPr>
            <a:r>
              <a:rPr lang="en-GB" dirty="0" smtClean="0"/>
              <a:t>	    </a:t>
            </a: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 smtClean="0"/>
              <a:t>	[</a:t>
            </a:r>
            <a:r>
              <a:rPr lang="en-GB" dirty="0"/>
              <a:t>1]  “Damn cold!”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60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season  &lt;-  “winter”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if(season == </a:t>
            </a:r>
            <a:r>
              <a:rPr lang="en-GB" dirty="0" smtClean="0"/>
              <a:t>“winter”)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 smtClean="0"/>
              <a:t>	       </a:t>
            </a:r>
            <a:r>
              <a:rPr lang="en-GB" dirty="0"/>
              <a:t>print(“Damn cold!”)</a:t>
            </a:r>
          </a:p>
          <a:p>
            <a:pPr marL="0" indent="0">
              <a:buNone/>
            </a:pPr>
            <a:r>
              <a:rPr lang="en-GB" dirty="0" smtClean="0"/>
              <a:t>	    </a:t>
            </a: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 smtClean="0"/>
              <a:t>	[</a:t>
            </a:r>
            <a:r>
              <a:rPr lang="en-GB" dirty="0"/>
              <a:t>1]  “Damn cold!”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season  &lt;-  “summer”</a:t>
            </a:r>
          </a:p>
          <a:p>
            <a:pPr marL="0" indent="0">
              <a:buNone/>
            </a:pPr>
            <a:r>
              <a:rPr lang="en-GB" dirty="0" smtClean="0"/>
              <a:t>&gt;  if(season == “winter”) {</a:t>
            </a:r>
          </a:p>
          <a:p>
            <a:pPr marL="0" indent="0">
              <a:buNone/>
            </a:pPr>
            <a:r>
              <a:rPr lang="en-GB" dirty="0" smtClean="0"/>
              <a:t>       print(“Damn cold!”)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/>
              <a:t>&gt;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50813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418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/>
              <a:t>season  &lt;-  “summer”</a:t>
            </a:r>
          </a:p>
          <a:p>
            <a:pPr marL="0" indent="0">
              <a:buNone/>
            </a:pPr>
            <a:r>
              <a:rPr lang="en-GB" dirty="0"/>
              <a:t>&gt;  if(season == “winter”) {</a:t>
            </a:r>
          </a:p>
          <a:p>
            <a:pPr marL="0" indent="0">
              <a:buNone/>
            </a:pPr>
            <a:r>
              <a:rPr lang="en-GB" dirty="0"/>
              <a:t>       print(“Damn cold!”)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smtClean="0"/>
              <a:t>}  else  {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print(“Slightly less cold.”)</a:t>
            </a:r>
          </a:p>
          <a:p>
            <a:pPr marL="0" indent="0">
              <a:buNone/>
            </a:pPr>
            <a:r>
              <a:rPr lang="en-GB" dirty="0"/>
              <a:t> } </a:t>
            </a:r>
          </a:p>
          <a:p>
            <a:pPr marL="0" indent="0">
              <a:buNone/>
            </a:pPr>
            <a:r>
              <a:rPr lang="en-GB" dirty="0" smtClean="0"/>
              <a:t>[1]  “</a:t>
            </a:r>
            <a:r>
              <a:rPr lang="en-GB" dirty="0"/>
              <a:t>Slightly less cold</a:t>
            </a:r>
            <a:r>
              <a:rPr lang="en-GB" dirty="0" smtClean="0"/>
              <a:t>.”</a:t>
            </a:r>
            <a:endParaRPr lang="en-GB" dirty="0"/>
          </a:p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</a:p>
        </p:txBody>
      </p:sp>
    </p:spTree>
    <p:extLst>
      <p:ext uri="{BB962C8B-B14F-4D97-AF65-F5344CB8AC3E}">
        <p14:creationId xmlns:p14="http://schemas.microsoft.com/office/powerpoint/2010/main" val="22383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380735" y="4588475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680519" y="5074508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if(condition2)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that_happens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  <a:r>
              <a:rPr lang="en-GB" dirty="0" smtClean="0"/>
              <a:t> else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46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380735" y="4588475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680519" y="5074508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/>
              <a:t>season  &lt;-  “summer”</a:t>
            </a:r>
          </a:p>
          <a:p>
            <a:pPr marL="0" indent="0">
              <a:buNone/>
            </a:pPr>
            <a:r>
              <a:rPr lang="en-GB" dirty="0"/>
              <a:t>&gt;  if(season == “winter”) {</a:t>
            </a:r>
          </a:p>
          <a:p>
            <a:pPr marL="0" indent="0">
              <a:buNone/>
            </a:pPr>
            <a:r>
              <a:rPr lang="en-GB" dirty="0"/>
              <a:t>       print(“Damn cold!”)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smtClean="0"/>
              <a:t>}  else if(season == “summer”) {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print(“Slightly less cold.”)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  else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     print</a:t>
            </a:r>
            <a:r>
              <a:rPr lang="en-GB" dirty="0" smtClean="0"/>
              <a:t>(“Probably rainy.”)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  <a:endParaRPr lang="en-GB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if(condition2)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that_happens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  <a:r>
              <a:rPr lang="en-GB" dirty="0" smtClean="0"/>
              <a:t> else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</a:t>
            </a:r>
          </a:p>
        </p:txBody>
      </p:sp>
      <p:sp>
        <p:nvSpPr>
          <p:cNvPr id="12" name="TextBox 11"/>
          <p:cNvSpPr txBox="1"/>
          <p:nvPr/>
        </p:nvSpPr>
        <p:spPr>
          <a:xfrm rot="20751633">
            <a:off x="9555892" y="6251834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What will be the printout?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5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5 </a:t>
            </a:r>
            <a:endParaRPr lang="en-GB" dirty="0"/>
          </a:p>
        </p:txBody>
      </p:sp>
      <p:pic>
        <p:nvPicPr>
          <p:cNvPr id="1026" name="Picture 2" descr="http://www.makeitmine.com.au/blog/wp-content/uploads/2014/05/Monkeys-scripti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347367"/>
            <a:ext cx="8246075" cy="551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6649" y="6483178"/>
            <a:ext cx="163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makeitmine.com.au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one thing (in R: </a:t>
            </a:r>
            <a:r>
              <a:rPr lang="en-GB" i="1" dirty="0" smtClean="0"/>
              <a:t>object</a:t>
            </a:r>
            <a:r>
              <a:rPr lang="en-GB" dirty="0" smtClean="0"/>
              <a:t>) relate to another?</a:t>
            </a:r>
          </a:p>
        </p:txBody>
      </p:sp>
    </p:spTree>
    <p:extLst>
      <p:ext uri="{BB962C8B-B14F-4D97-AF65-F5344CB8AC3E}">
        <p14:creationId xmlns:p14="http://schemas.microsoft.com/office/powerpoint/2010/main" val="3866348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85799"/>
            <a:ext cx="12195050" cy="823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(slightly) advanced R programming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Relational and conditional operators</a:t>
            </a:r>
          </a:p>
          <a:p>
            <a:r>
              <a:rPr lang="en-GB" b="1" dirty="0" smtClean="0"/>
              <a:t>Loops – Repetitive execution</a:t>
            </a:r>
            <a:endParaRPr lang="en-GB" b="1" dirty="0" smtClean="0"/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Introduction to writing your own functions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3093318"/>
            <a:ext cx="3214255" cy="1489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Repetitive execution</a:t>
            </a:r>
            <a:r>
              <a:rPr lang="en-GB" dirty="0" smtClean="0"/>
              <a:t>: </a:t>
            </a:r>
            <a:r>
              <a:rPr lang="en-GB" b="1" dirty="0" smtClean="0"/>
              <a:t>while </a:t>
            </a:r>
            <a:r>
              <a:rPr lang="en-GB" dirty="0" smtClean="0"/>
              <a:t>loops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79273" cy="4351338"/>
          </a:xfrm>
        </p:spPr>
        <p:txBody>
          <a:bodyPr/>
          <a:lstStyle/>
          <a:p>
            <a:r>
              <a:rPr lang="en-GB" dirty="0" smtClean="0"/>
              <a:t>An expression is executed, as long as a condition is TRUE.</a:t>
            </a:r>
          </a:p>
          <a:p>
            <a:pPr marL="0" indent="0">
              <a:buNone/>
            </a:pPr>
            <a:r>
              <a:rPr lang="en-GB" dirty="0" smtClean="0"/>
              <a:t>&gt;  while(condition)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0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3093318"/>
            <a:ext cx="3214255" cy="1489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Repetitive execution</a:t>
            </a:r>
            <a:r>
              <a:rPr lang="en-GB" dirty="0" smtClean="0"/>
              <a:t>: </a:t>
            </a:r>
            <a:r>
              <a:rPr lang="en-GB" b="1" dirty="0" smtClean="0"/>
              <a:t>while </a:t>
            </a:r>
            <a:r>
              <a:rPr lang="en-GB" dirty="0" smtClean="0"/>
              <a:t>loops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79273" cy="4351338"/>
          </a:xfrm>
        </p:spPr>
        <p:txBody>
          <a:bodyPr/>
          <a:lstStyle/>
          <a:p>
            <a:r>
              <a:rPr lang="en-GB" dirty="0" smtClean="0"/>
              <a:t>An expression is executed, as long as a condition is TRUE.</a:t>
            </a:r>
          </a:p>
          <a:p>
            <a:pPr marL="0" indent="0">
              <a:buNone/>
            </a:pPr>
            <a:r>
              <a:rPr lang="en-GB" dirty="0" smtClean="0"/>
              <a:t>&gt;  while(condition)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0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First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1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is TRUE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is printed…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increased by 1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goes into 2</a:t>
            </a:r>
            <a:r>
              <a:rPr lang="en-GB" baseline="30000" dirty="0" smtClean="0">
                <a:solidFill>
                  <a:srgbClr val="C00000"/>
                </a:solidFill>
              </a:rPr>
              <a:t>nd</a:t>
            </a:r>
            <a:r>
              <a:rPr lang="en-GB" dirty="0" smtClean="0">
                <a:solidFill>
                  <a:srgbClr val="C00000"/>
                </a:solidFill>
              </a:rPr>
              <a:t> 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  <a:p>
            <a:pPr marL="0" indent="0">
              <a:buNone/>
            </a:pPr>
            <a:r>
              <a:rPr lang="en-GB" dirty="0" smtClean="0"/>
              <a:t>[1]  “Two times </a:t>
            </a:r>
            <a:r>
              <a:rPr lang="en-GB" dirty="0" err="1" smtClean="0"/>
              <a:t>i</a:t>
            </a:r>
            <a:r>
              <a:rPr lang="en-GB" dirty="0" smtClean="0"/>
              <a:t> is 2”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3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Second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now 2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is still TRUE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is printed…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increased by 1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goes into 3</a:t>
            </a:r>
            <a:r>
              <a:rPr lang="en-GB" baseline="30000" dirty="0" smtClean="0">
                <a:solidFill>
                  <a:srgbClr val="C00000"/>
                </a:solidFill>
              </a:rPr>
              <a:t>nd</a:t>
            </a:r>
            <a:r>
              <a:rPr lang="en-GB" dirty="0" smtClean="0">
                <a:solidFill>
                  <a:srgbClr val="C00000"/>
                </a:solidFill>
              </a:rPr>
              <a:t> round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…3…4…5…6…7…8…9…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  <a:p>
            <a:pPr marL="0" indent="0">
              <a:buNone/>
            </a:pPr>
            <a:r>
              <a:rPr lang="en-GB" dirty="0" smtClean="0"/>
              <a:t>[1]  “Two times </a:t>
            </a:r>
            <a:r>
              <a:rPr lang="en-GB" dirty="0" err="1" smtClean="0"/>
              <a:t>i</a:t>
            </a:r>
            <a:r>
              <a:rPr lang="en-GB" dirty="0" smtClean="0"/>
              <a:t> is 4”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2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Tenth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now 10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now FALSE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not run…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not increased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stops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What would be my output?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8098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Tenth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now 10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now FALSE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not run…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not increased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stops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What would be my output?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855730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>
                <a:solidFill>
                  <a:srgbClr val="C00000"/>
                </a:solidFill>
              </a:rPr>
              <a:t>No printout! But let’s check i:</a:t>
            </a:r>
          </a:p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[1]  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Spot the problem in this while loop: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endParaRPr lang="en-GB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85573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[1]  </a:t>
            </a:r>
          </a:p>
        </p:txBody>
      </p:sp>
    </p:spTree>
    <p:extLst>
      <p:ext uri="{BB962C8B-B14F-4D97-AF65-F5344CB8AC3E}">
        <p14:creationId xmlns:p14="http://schemas.microsoft.com/office/powerpoint/2010/main" val="37348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Spot the problem in this while loop: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192" y="5288973"/>
            <a:ext cx="1364451" cy="145472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4"/>
            <a:ext cx="6293427" cy="5281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[1]  “Two </a:t>
            </a:r>
            <a:r>
              <a:rPr lang="en-GB" dirty="0"/>
              <a:t>times </a:t>
            </a:r>
            <a:r>
              <a:rPr lang="en-GB" dirty="0" err="1"/>
              <a:t>i</a:t>
            </a:r>
            <a:r>
              <a:rPr lang="en-GB" dirty="0"/>
              <a:t> is 2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9905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break </a:t>
            </a:r>
            <a:r>
              <a:rPr lang="en-GB" dirty="0" smtClean="0"/>
              <a:t>and </a:t>
            </a:r>
            <a:r>
              <a:rPr lang="en-GB" b="1" dirty="0" smtClean="0"/>
              <a:t>stop </a:t>
            </a:r>
            <a:r>
              <a:rPr lang="en-GB" dirty="0" smtClean="0"/>
              <a:t>your loop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2113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&lt; 10)  </a:t>
            </a:r>
            <a:r>
              <a:rPr lang="en-GB" dirty="0" smtClean="0"/>
              <a:t>{</a:t>
            </a:r>
          </a:p>
          <a:p>
            <a:pPr marL="0" indent="0">
              <a:buNone/>
            </a:pPr>
            <a:r>
              <a:rPr lang="en-GB" dirty="0" smtClean="0"/>
              <a:t>	if(</a:t>
            </a:r>
            <a:r>
              <a:rPr lang="en-GB" dirty="0" err="1" smtClean="0"/>
              <a:t>i</a:t>
            </a:r>
            <a:r>
              <a:rPr lang="en-GB" dirty="0" smtClean="0"/>
              <a:t> * 2 == 10)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print(paste0(“Two times </a:t>
            </a:r>
            <a:r>
              <a:rPr lang="en-GB" dirty="0" err="1"/>
              <a:t>i</a:t>
            </a:r>
            <a:r>
              <a:rPr lang="en-GB" dirty="0"/>
              <a:t> is “, </a:t>
            </a:r>
            <a:r>
              <a:rPr lang="en-GB" dirty="0" err="1"/>
              <a:t>i</a:t>
            </a:r>
            <a:r>
              <a:rPr lang="en-GB" dirty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</a:t>
            </a:r>
            <a:r>
              <a:rPr lang="en-GB" dirty="0"/>
              <a:t>  &lt;-  </a:t>
            </a:r>
            <a:r>
              <a:rPr lang="en-GB" dirty="0" err="1"/>
              <a:t>i</a:t>
            </a:r>
            <a:r>
              <a:rPr lang="en-GB" dirty="0"/>
              <a:t> + </a:t>
            </a:r>
            <a:r>
              <a:rPr lang="en-GB" dirty="0" smtClean="0"/>
              <a:t>1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5818" y="1825624"/>
            <a:ext cx="5126182" cy="5032375"/>
          </a:xfrm>
        </p:spPr>
        <p:txBody>
          <a:bodyPr/>
          <a:lstStyle/>
          <a:p>
            <a:r>
              <a:rPr lang="en-GB" dirty="0" smtClean="0"/>
              <a:t>break will stop the loops operations</a:t>
            </a:r>
          </a:p>
          <a:p>
            <a:r>
              <a:rPr lang="en-GB" dirty="0" smtClean="0"/>
              <a:t>What would be the printout of this loop?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1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one thing (in R: </a:t>
            </a:r>
            <a:r>
              <a:rPr lang="en-GB" i="1" dirty="0" smtClean="0"/>
              <a:t>object</a:t>
            </a:r>
            <a:r>
              <a:rPr lang="en-GB" dirty="0" smtClean="0"/>
              <a:t>) relate to another?</a:t>
            </a:r>
          </a:p>
          <a:p>
            <a:r>
              <a:rPr lang="en-GB" dirty="0" smtClean="0"/>
              <a:t>Are they the same?	&gt;  ==</a:t>
            </a:r>
          </a:p>
          <a:p>
            <a:r>
              <a:rPr lang="en-GB" dirty="0" smtClean="0"/>
              <a:t>Output will be TRUE or FALSE.</a:t>
            </a:r>
          </a:p>
          <a:p>
            <a:pPr marL="0" indent="0">
              <a:buNone/>
            </a:pPr>
            <a:r>
              <a:rPr lang="en-GB" dirty="0" smtClean="0"/>
              <a:t>	&gt;  4 == 12 / 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3 * 3 == 4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</p:txBody>
      </p:sp>
    </p:spTree>
    <p:extLst>
      <p:ext uri="{BB962C8B-B14F-4D97-AF65-F5344CB8AC3E}">
        <p14:creationId xmlns:p14="http://schemas.microsoft.com/office/powerpoint/2010/main" val="3444034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break </a:t>
            </a:r>
            <a:r>
              <a:rPr lang="en-GB" dirty="0" smtClean="0"/>
              <a:t>and </a:t>
            </a:r>
            <a:r>
              <a:rPr lang="en-GB" b="1" dirty="0" smtClean="0"/>
              <a:t>stop </a:t>
            </a:r>
            <a:r>
              <a:rPr lang="en-GB" dirty="0" smtClean="0"/>
              <a:t>your loop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2113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&lt; 10)  </a:t>
            </a:r>
            <a:r>
              <a:rPr lang="en-GB" dirty="0" smtClean="0"/>
              <a:t>{</a:t>
            </a:r>
          </a:p>
          <a:p>
            <a:pPr marL="0" indent="0">
              <a:buNone/>
            </a:pPr>
            <a:r>
              <a:rPr lang="en-GB" dirty="0" smtClean="0"/>
              <a:t>	if(</a:t>
            </a:r>
            <a:r>
              <a:rPr lang="en-GB" dirty="0" err="1" smtClean="0"/>
              <a:t>i</a:t>
            </a:r>
            <a:r>
              <a:rPr lang="en-GB" dirty="0" smtClean="0"/>
              <a:t> * 2 == 10)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print(paste0(“Two times </a:t>
            </a:r>
            <a:r>
              <a:rPr lang="en-GB" dirty="0" err="1"/>
              <a:t>i</a:t>
            </a:r>
            <a:r>
              <a:rPr lang="en-GB" dirty="0"/>
              <a:t> is “, </a:t>
            </a:r>
            <a:r>
              <a:rPr lang="en-GB" dirty="0" err="1"/>
              <a:t>i</a:t>
            </a:r>
            <a:r>
              <a:rPr lang="en-GB" dirty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</a:t>
            </a:r>
            <a:r>
              <a:rPr lang="en-GB" dirty="0"/>
              <a:t>  &lt;-  </a:t>
            </a:r>
            <a:r>
              <a:rPr lang="en-GB" dirty="0" err="1"/>
              <a:t>i</a:t>
            </a:r>
            <a:r>
              <a:rPr lang="en-GB" dirty="0"/>
              <a:t> + </a:t>
            </a:r>
            <a:r>
              <a:rPr lang="en-GB" dirty="0" smtClean="0"/>
              <a:t>1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5818" y="1825624"/>
            <a:ext cx="5126182" cy="5032375"/>
          </a:xfrm>
        </p:spPr>
        <p:txBody>
          <a:bodyPr/>
          <a:lstStyle/>
          <a:p>
            <a:r>
              <a:rPr lang="en-GB" dirty="0" smtClean="0"/>
              <a:t>break will stop the loops operations</a:t>
            </a:r>
          </a:p>
          <a:p>
            <a:r>
              <a:rPr lang="en-GB" dirty="0" smtClean="0"/>
              <a:t>What would be the printout of this loop?</a:t>
            </a:r>
          </a:p>
          <a:p>
            <a:pPr marL="0" indent="0">
              <a:buNone/>
            </a:pPr>
            <a:r>
              <a:rPr lang="en-GB" dirty="0" smtClean="0"/>
              <a:t>[1] </a:t>
            </a:r>
            <a:r>
              <a:rPr lang="en-GB" dirty="0"/>
              <a:t>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2“</a:t>
            </a:r>
          </a:p>
          <a:p>
            <a:pPr marL="0" indent="0">
              <a:buNone/>
            </a:pPr>
            <a:r>
              <a:rPr lang="en-GB" dirty="0"/>
              <a:t>[1] 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4“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[1] 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6“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[1] 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8“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… and then it stops.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7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</a:t>
            </a:r>
            <a:r>
              <a:rPr lang="en-GB" dirty="0" smtClean="0"/>
              <a:t>Loops: 1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6649" y="6483178"/>
            <a:ext cx="1123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2"/>
              </a:rPr>
              <a:t>fasttech.com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90688"/>
            <a:ext cx="6429168" cy="4828834"/>
          </a:xfrm>
        </p:spPr>
      </p:pic>
    </p:spTree>
    <p:extLst>
      <p:ext uri="{BB962C8B-B14F-4D97-AF65-F5344CB8AC3E}">
        <p14:creationId xmlns:p14="http://schemas.microsoft.com/office/powerpoint/2010/main" val="4022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for</a:t>
            </a:r>
            <a:r>
              <a:rPr lang="en-GB" dirty="0" smtClean="0"/>
              <a:t> loops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0787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5"/>
            <a:ext cx="6106391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my_seq</a:t>
            </a:r>
            <a:r>
              <a:rPr lang="en-GB" dirty="0" smtClean="0"/>
              <a:t>  &lt;-  c(1, 11, 111, 1111)</a:t>
            </a:r>
          </a:p>
          <a:p>
            <a:pPr marL="0" indent="0">
              <a:buNone/>
            </a:pPr>
            <a:r>
              <a:rPr lang="en-GB" dirty="0" smtClean="0"/>
              <a:t>&gt;  for(</a:t>
            </a:r>
            <a:r>
              <a:rPr lang="en-GB" dirty="0" err="1" smtClean="0"/>
              <a:t>i</a:t>
            </a:r>
            <a:r>
              <a:rPr lang="en-GB" dirty="0" smtClean="0"/>
              <a:t> in </a:t>
            </a:r>
            <a:r>
              <a:rPr lang="en-GB" dirty="0" err="1" smtClean="0"/>
              <a:t>my_seq</a:t>
            </a:r>
            <a:r>
              <a:rPr lang="en-GB" dirty="0" smtClean="0"/>
              <a:t>)  {</a:t>
            </a:r>
          </a:p>
          <a:p>
            <a:pPr marL="0" indent="0">
              <a:buNone/>
            </a:pPr>
            <a:r>
              <a:rPr lang="en-GB" dirty="0" smtClean="0"/>
              <a:t>	print(</a:t>
            </a:r>
            <a:r>
              <a:rPr lang="en-GB" dirty="0" err="1" smtClean="0"/>
              <a:t>i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1</a:t>
            </a:r>
          </a:p>
          <a:p>
            <a:pPr marL="0" indent="0">
              <a:buNone/>
            </a:pPr>
            <a:r>
              <a:rPr lang="en-GB" dirty="0" smtClean="0"/>
              <a:t>[1]  11</a:t>
            </a:r>
          </a:p>
          <a:p>
            <a:pPr marL="0" indent="0">
              <a:buNone/>
            </a:pPr>
            <a:r>
              <a:rPr lang="en-GB" dirty="0" smtClean="0"/>
              <a:t>[1]  111</a:t>
            </a:r>
          </a:p>
          <a:p>
            <a:pPr marL="0" indent="0">
              <a:buNone/>
            </a:pPr>
            <a:r>
              <a:rPr lang="en-GB" dirty="0" smtClean="0"/>
              <a:t>[1]  1111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54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for</a:t>
            </a:r>
            <a:r>
              <a:rPr lang="en-GB" dirty="0" smtClean="0"/>
              <a:t> loops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0787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 rot="20751633">
            <a:off x="5535827" y="4843163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What will be the printout?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for</a:t>
            </a:r>
            <a:r>
              <a:rPr lang="en-GB" dirty="0" smtClean="0"/>
              <a:t> loops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0787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“tiger”</a:t>
            </a:r>
          </a:p>
          <a:p>
            <a:pPr marL="0" indent="0">
              <a:buNone/>
            </a:pPr>
            <a:r>
              <a:rPr lang="en-GB" dirty="0" smtClean="0"/>
              <a:t>[1]  “hammerhead”</a:t>
            </a:r>
          </a:p>
          <a:p>
            <a:pPr marL="0" indent="0">
              <a:buNone/>
            </a:pPr>
            <a:r>
              <a:rPr lang="en-GB" dirty="0" smtClean="0"/>
              <a:t>[1]  “lemon”</a:t>
            </a:r>
          </a:p>
          <a:p>
            <a:pPr marL="0" indent="0">
              <a:buNone/>
            </a:pPr>
            <a:r>
              <a:rPr lang="en-GB" dirty="0" smtClean="0"/>
              <a:t>[1]  “bull”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3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break  </a:t>
            </a:r>
            <a:r>
              <a:rPr lang="en-GB" dirty="0" smtClean="0"/>
              <a:t>(revisited)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092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 smtClean="0"/>
              <a:t>break</a:t>
            </a:r>
            <a:r>
              <a:rPr lang="en-GB" dirty="0" smtClean="0"/>
              <a:t> stops loop execution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if(species == “lemon”)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</p:txBody>
      </p:sp>
      <p:sp>
        <p:nvSpPr>
          <p:cNvPr id="7" name="TextBox 6"/>
          <p:cNvSpPr txBox="1"/>
          <p:nvPr/>
        </p:nvSpPr>
        <p:spPr>
          <a:xfrm rot="20751633">
            <a:off x="5725297" y="5992296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What will be the printout?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5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break  </a:t>
            </a:r>
            <a:r>
              <a:rPr lang="en-GB" dirty="0" smtClean="0"/>
              <a:t>(revisited)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092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 smtClean="0"/>
              <a:t>break</a:t>
            </a:r>
            <a:r>
              <a:rPr lang="en-GB" dirty="0" smtClean="0"/>
              <a:t> stops loop execution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201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if(species == “lemon”)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“tiger”</a:t>
            </a:r>
          </a:p>
          <a:p>
            <a:pPr marL="0" indent="0">
              <a:buNone/>
            </a:pPr>
            <a:r>
              <a:rPr lang="en-GB" dirty="0" smtClean="0"/>
              <a:t>[1]  “hammerhead”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7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next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0920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 smtClean="0"/>
              <a:t>break</a:t>
            </a:r>
            <a:r>
              <a:rPr lang="en-GB" dirty="0" smtClean="0"/>
              <a:t> stops loop execution</a:t>
            </a:r>
          </a:p>
          <a:p>
            <a:endParaRPr lang="en-GB" b="1" dirty="0" smtClean="0"/>
          </a:p>
          <a:p>
            <a:r>
              <a:rPr lang="en-GB" b="1" dirty="0" smtClean="0"/>
              <a:t>next</a:t>
            </a:r>
            <a:r>
              <a:rPr lang="en-GB" dirty="0" smtClean="0"/>
              <a:t> skips the current iteration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201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&gt;  sharks  &lt;-  list(“tiger”, “</a:t>
            </a:r>
            <a:r>
              <a:rPr lang="en-GB" dirty="0" smtClean="0"/>
              <a:t>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if(species == “lemon”)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next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“tiger”</a:t>
            </a:r>
          </a:p>
          <a:p>
            <a:pPr marL="0" indent="0">
              <a:buNone/>
            </a:pPr>
            <a:r>
              <a:rPr lang="en-GB" dirty="0" smtClean="0"/>
              <a:t>[1]  “hammerhead”</a:t>
            </a:r>
          </a:p>
          <a:p>
            <a:pPr marL="0" indent="0">
              <a:buNone/>
            </a:pPr>
            <a:r>
              <a:rPr lang="en-GB" dirty="0" smtClean="0"/>
              <a:t>[1]  “bull”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10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145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 rot="20751633">
            <a:off x="8273267" y="5561240"/>
            <a:ext cx="3650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But what if I want to know the position of “lemon sharks” in the “sharks” vector?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21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Equality can also be enquired for logical or character objects: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TRUE == TRUE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“winter” == “summer”</a:t>
            </a:r>
          </a:p>
          <a:p>
            <a:pPr marL="0" indent="0">
              <a:buNone/>
            </a:pPr>
            <a:r>
              <a:rPr lang="en-GB" dirty="0" smtClean="0"/>
              <a:t> 	[1]  FALSE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891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print(sharks[[</a:t>
            </a:r>
            <a:r>
              <a:rPr lang="en-GB" dirty="0" err="1" smtClean="0"/>
              <a:t>i</a:t>
            </a:r>
            <a:r>
              <a:rPr lang="en-GB" dirty="0" smtClean="0"/>
              <a:t>]])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print(sharks[[</a:t>
            </a:r>
            <a:r>
              <a:rPr lang="en-GB" dirty="0" err="1" smtClean="0"/>
              <a:t>i</a:t>
            </a:r>
            <a:r>
              <a:rPr lang="en-GB" dirty="0" smtClean="0"/>
              <a:t>]])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print(paste0(sharks[[</a:t>
            </a:r>
            <a:r>
              <a:rPr lang="en-GB" dirty="0" err="1" smtClean="0"/>
              <a:t>i</a:t>
            </a:r>
            <a:r>
              <a:rPr lang="en-GB" dirty="0" smtClean="0"/>
              <a:t>]], “ is #“,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 smtClean="0"/>
              <a:t>, “ in the sharks list”))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Output is the same as before, but now I can access the position of the species in the vector. And use it.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 rot="20751633">
            <a:off x="749643" y="5053181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What will be the printout?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15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960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print(paste0(sharks[[</a:t>
            </a:r>
            <a:r>
              <a:rPr lang="en-GB" dirty="0" err="1" smtClean="0"/>
              <a:t>i</a:t>
            </a:r>
            <a:r>
              <a:rPr lang="en-GB" dirty="0" smtClean="0"/>
              <a:t>]], “ is #“,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 smtClean="0"/>
              <a:t>, “ in the sharks list”))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"tiger is #1 in the sharks list"</a:t>
            </a:r>
          </a:p>
          <a:p>
            <a:pPr marL="0" indent="0">
              <a:buNone/>
            </a:pPr>
            <a:r>
              <a:rPr lang="en-GB" dirty="0"/>
              <a:t>[1] "hammerhead is #2 in the sharks list"</a:t>
            </a:r>
          </a:p>
          <a:p>
            <a:pPr marL="0" indent="0">
              <a:buNone/>
            </a:pPr>
            <a:r>
              <a:rPr lang="en-GB" dirty="0"/>
              <a:t>[1] "lemon is #3 in the sharks list"</a:t>
            </a:r>
          </a:p>
          <a:p>
            <a:pPr marL="0" indent="0">
              <a:buNone/>
            </a:pPr>
            <a:r>
              <a:rPr lang="en-GB" dirty="0"/>
              <a:t>[1] "bull is #4 in the sharks list"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Output is the same as before, but now I can access the position of the species in the vector. And use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6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</a:t>
            </a:r>
            <a:r>
              <a:rPr lang="en-GB" dirty="0" smtClean="0"/>
              <a:t>Loops: 2 &amp; 3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6649" y="6483178"/>
            <a:ext cx="1087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2"/>
              </a:rPr>
              <a:t>xcombear.ru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8" y="1571132"/>
            <a:ext cx="5066270" cy="5066270"/>
          </a:xfrm>
        </p:spPr>
      </p:pic>
    </p:spTree>
    <p:extLst>
      <p:ext uri="{BB962C8B-B14F-4D97-AF65-F5344CB8AC3E}">
        <p14:creationId xmlns:p14="http://schemas.microsoft.com/office/powerpoint/2010/main" val="195658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Inequality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Are two objects NOT the same?</a:t>
            </a:r>
          </a:p>
          <a:p>
            <a:r>
              <a:rPr lang="en-GB" dirty="0" smtClean="0"/>
              <a:t>R operator:  &gt;  !=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4 != 12 /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19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Inequality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Are two objects NOT the same?  </a:t>
            </a:r>
          </a:p>
          <a:p>
            <a:r>
              <a:rPr lang="en-GB" dirty="0" smtClean="0"/>
              <a:t>R operator:  &gt;  !=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4 != 12 / 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3 * 3 !=  4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76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Inequality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Are two objects NOT the same?  </a:t>
            </a:r>
          </a:p>
          <a:p>
            <a:r>
              <a:rPr lang="en-GB" dirty="0" smtClean="0"/>
              <a:t>R operator:  &gt;  !=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4 != 12 / 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3 * 3 !=  4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Also works with </a:t>
            </a:r>
            <a:r>
              <a:rPr lang="en-GB" dirty="0" err="1" smtClean="0"/>
              <a:t>logicals</a:t>
            </a:r>
            <a:r>
              <a:rPr lang="en-GB" dirty="0" smtClean="0"/>
              <a:t> and characters: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“winter” != “summer”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TRUE != TRUE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743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46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1278</Words>
  <Application>Microsoft Office PowerPoint</Application>
  <PresentationFormat>Widescreen</PresentationFormat>
  <Paragraphs>564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(slightly) advanced R programming</vt:lpstr>
      <vt:lpstr>(slightly) advanced R programming</vt:lpstr>
      <vt:lpstr>Relational operators</vt:lpstr>
      <vt:lpstr>Relational operators: Equality</vt:lpstr>
      <vt:lpstr>Relational operators: Equality</vt:lpstr>
      <vt:lpstr>Relational operators: Inequality</vt:lpstr>
      <vt:lpstr>Relational operators: Inequality</vt:lpstr>
      <vt:lpstr>Relational operators: Inequality</vt:lpstr>
      <vt:lpstr>Relational operators: greater or smaller than</vt:lpstr>
      <vt:lpstr>Relational operators: greater or smaller than</vt:lpstr>
      <vt:lpstr>Relational operators: greater or smaller than</vt:lpstr>
      <vt:lpstr>Relational operators: greater or smaller than</vt:lpstr>
      <vt:lpstr>Relational operators work on vectors</vt:lpstr>
      <vt:lpstr>Relational operators work on vectors</vt:lpstr>
      <vt:lpstr>Exercise 01 and 02</vt:lpstr>
      <vt:lpstr>Logical operators</vt:lpstr>
      <vt:lpstr>Logical operators</vt:lpstr>
      <vt:lpstr>Logical operators</vt:lpstr>
      <vt:lpstr>Logical operators</vt:lpstr>
      <vt:lpstr>Logical operators</vt:lpstr>
      <vt:lpstr>Exercises 3 and 4 </vt:lpstr>
      <vt:lpstr>Conditional execution</vt:lpstr>
      <vt:lpstr>Conditional execution</vt:lpstr>
      <vt:lpstr>Conditional execution</vt:lpstr>
      <vt:lpstr>Conditional execution</vt:lpstr>
      <vt:lpstr>Conditional execution</vt:lpstr>
      <vt:lpstr>Conditional execution</vt:lpstr>
      <vt:lpstr>Conditional execution</vt:lpstr>
      <vt:lpstr>Exercise 5 </vt:lpstr>
      <vt:lpstr>(slightly) advanced R programming</vt:lpstr>
      <vt:lpstr>Repetitive execution: while loops</vt:lpstr>
      <vt:lpstr>Repetitive execution: while loops</vt:lpstr>
      <vt:lpstr>First round of the while loop</vt:lpstr>
      <vt:lpstr>Second round of the while loop</vt:lpstr>
      <vt:lpstr>Tenth round of the while loop</vt:lpstr>
      <vt:lpstr>Tenth round of the while loop</vt:lpstr>
      <vt:lpstr>Spot the problem in this while loop:</vt:lpstr>
      <vt:lpstr>Spot the problem in this while loop:</vt:lpstr>
      <vt:lpstr>break and stop your loop</vt:lpstr>
      <vt:lpstr>break and stop your loop</vt:lpstr>
      <vt:lpstr>Exercise Loops: 1 </vt:lpstr>
      <vt:lpstr>Repetitive execution: for loops</vt:lpstr>
      <vt:lpstr>Repetitive execution: for loops</vt:lpstr>
      <vt:lpstr>Repetitive execution: for loops</vt:lpstr>
      <vt:lpstr>Repetitive execution: break  (revisited)</vt:lpstr>
      <vt:lpstr>Repetitive execution: break  (revisited)</vt:lpstr>
      <vt:lpstr>Repetitive execution: next</vt:lpstr>
      <vt:lpstr>for loop with looping index</vt:lpstr>
      <vt:lpstr>for loop with looping index</vt:lpstr>
      <vt:lpstr>for loop with looping index</vt:lpstr>
      <vt:lpstr>for loop with looping index</vt:lpstr>
      <vt:lpstr>for loop with looping index</vt:lpstr>
      <vt:lpstr>for loop with looping index</vt:lpstr>
      <vt:lpstr>Exercise Loops: 2 &amp; 3 </vt:lpstr>
    </vt:vector>
  </TitlesOfParts>
  <Company>Leibniz-ZMT Bremen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(slightly) advanced R programming</dc:title>
  <dc:creator>mos</dc:creator>
  <cp:lastModifiedBy>mos</cp:lastModifiedBy>
  <cp:revision>63</cp:revision>
  <dcterms:created xsi:type="dcterms:W3CDTF">2018-02-06T09:49:41Z</dcterms:created>
  <dcterms:modified xsi:type="dcterms:W3CDTF">2018-02-07T17:07:54Z</dcterms:modified>
</cp:coreProperties>
</file>